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Lato" panose="020F0502020204030203" pitchFamily="34" charset="0"/>
      <p:regular r:id="rId25"/>
      <p:bold r:id="rId26"/>
      <p:italic r:id="rId27"/>
      <p:boldItalic r:id="rId28"/>
    </p:embeddedFont>
    <p:embeddedFont>
      <p:font typeface="Raleway" pitchFamily="2" charset="77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B6D317-C1A1-4FFD-9C14-A3D8FC591A90}">
  <a:tblStyle styleId="{E7B6D317-C1A1-4FFD-9C14-A3D8FC591A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686d42cac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686d42cac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686d42cac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0686d42cac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separation among variables - elevation. 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06c48dd1e4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06c48dd1e4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06c48dd1e4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06c48dd1e4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6c48dd1e4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06c48dd1e4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6c48dd1e4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06c48dd1e4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686d42cac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0686d42cac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06c48dd1e4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06c48dd1e4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06c48dd1e4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06c48dd1e4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686d42cac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686d42cac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0565bf04c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0565bf04c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68177107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68177107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 learners are shallow decision trees fit to the residuals, so it sequentially learns from its errors.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68177107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068177107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67339e284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67339e284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686d42cac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686d42cac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68177107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068177107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6c48dd1e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06c48dd1e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Wilderness areas that vary by size and elevation, among other variables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5777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The XGBoost Algorithm and </a:t>
            </a:r>
            <a:endParaRPr sz="3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Forest Cover Type Dataset</a:t>
            </a:r>
            <a:endParaRPr sz="340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450" y="3030025"/>
            <a:ext cx="2168700" cy="17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Brigham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Matthias Quinn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 685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Fall 2021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1200" y="3291950"/>
            <a:ext cx="3332790" cy="185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>
            <a:spLocks noGrp="1"/>
          </p:cNvSpPr>
          <p:nvPr>
            <p:ph type="title"/>
          </p:nvPr>
        </p:nvSpPr>
        <p:spPr>
          <a:xfrm>
            <a:off x="727800" y="11423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Forest Cover Type: Exploratory Analysis</a:t>
            </a:r>
            <a:endParaRPr/>
          </a:p>
        </p:txBody>
      </p:sp>
      <p:pic>
        <p:nvPicPr>
          <p:cNvPr id="166" name="Google Shape;1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77538"/>
            <a:ext cx="5031250" cy="3191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 rotWithShape="1">
          <a:blip r:embed="rId4">
            <a:alphaModFix/>
          </a:blip>
          <a:srcRect l="11296" r="11697"/>
          <a:stretch/>
        </p:blipFill>
        <p:spPr>
          <a:xfrm>
            <a:off x="5031250" y="1677550"/>
            <a:ext cx="4112750" cy="339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2"/>
          <p:cNvSpPr txBox="1"/>
          <p:nvPr/>
        </p:nvSpPr>
        <p:spPr>
          <a:xfrm>
            <a:off x="7490725" y="48204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pgs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13-20 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Forest Cover Type: Exploratory Analysis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4" name="Google Shape;1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2825" y="1853850"/>
            <a:ext cx="4541650" cy="2889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3"/>
          <p:cNvSpPr txBox="1"/>
          <p:nvPr/>
        </p:nvSpPr>
        <p:spPr>
          <a:xfrm>
            <a:off x="7490725" y="48204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pgs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13-20 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Engineering and the Train/Test Split</a:t>
            </a:r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3842400" cy="32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Euclidean distance to hydrology:</a:t>
            </a:r>
            <a:endParaRPr b="1"/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88% of the data belong to two cover types</a:t>
            </a:r>
            <a:endParaRPr b="1"/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May lead to biased results, like accuracy</a:t>
            </a:r>
            <a:endParaRPr b="1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Balanced random sample:</a:t>
            </a:r>
            <a:endParaRPr b="1"/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32,197 training observations</a:t>
            </a:r>
            <a:endParaRPr b="1"/>
          </a:p>
          <a:p>
            <a:pPr marL="1371600" lvl="2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b="1"/>
              <a:t>5000 observations per cover type</a:t>
            </a:r>
            <a:endParaRPr b="1"/>
          </a:p>
          <a:p>
            <a:pPr marL="1371600" lvl="2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b="1"/>
              <a:t>80/20 split for Cottonwood/Willow</a:t>
            </a:r>
            <a:endParaRPr b="1"/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548,815 test observations</a:t>
            </a:r>
            <a:endParaRPr b="1"/>
          </a:p>
        </p:txBody>
      </p:sp>
      <p:pic>
        <p:nvPicPr>
          <p:cNvPr id="182" name="Google Shape;1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0425" y="2132325"/>
            <a:ext cx="1660454" cy="5352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3" name="Google Shape;183;p24"/>
          <p:cNvGraphicFramePr/>
          <p:nvPr/>
        </p:nvGraphicFramePr>
        <p:xfrm>
          <a:off x="5162550" y="2404000"/>
          <a:ext cx="3552825" cy="2108200"/>
        </p:xfrm>
        <a:graphic>
          <a:graphicData uri="http://schemas.openxmlformats.org/drawingml/2006/table">
            <a:tbl>
              <a:tblPr>
                <a:noFill/>
                <a:tableStyleId>{E7B6D317-C1A1-4FFD-9C14-A3D8FC591A90}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7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7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6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Class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Cover Type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Frequency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Relative Frequency</a:t>
                      </a:r>
                      <a:endParaRPr sz="8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Spruce/fir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211840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0.365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Lodgepole Pine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283301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0.488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Ponderosa Pine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35754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0.062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Cottonwood/Willow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2747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0.005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Aspen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9493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0.016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Douglas/fir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17367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0.03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Krummholz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20510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0.035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84" name="Google Shape;184;p24"/>
          <p:cNvSpPr txBox="1"/>
          <p:nvPr/>
        </p:nvSpPr>
        <p:spPr>
          <a:xfrm>
            <a:off x="7490725" y="48204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20 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Setup</a:t>
            </a:r>
            <a:endParaRPr/>
          </a:p>
        </p:txBody>
      </p:sp>
      <p:sp>
        <p:nvSpPr>
          <p:cNvPr id="190" name="Google Shape;190;p25"/>
          <p:cNvSpPr txBox="1">
            <a:spLocks noGrp="1"/>
          </p:cNvSpPr>
          <p:nvPr>
            <p:ph type="body" idx="1"/>
          </p:nvPr>
        </p:nvSpPr>
        <p:spPr>
          <a:xfrm>
            <a:off x="729450" y="1762550"/>
            <a:ext cx="3791400" cy="34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b="1"/>
              <a:t>Models used:</a:t>
            </a:r>
            <a:endParaRPr sz="1100"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LDA</a:t>
            </a:r>
            <a:endParaRPr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KNN</a:t>
            </a:r>
            <a:endParaRPr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Multinomial Logistic Regression</a:t>
            </a:r>
            <a:endParaRPr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Decision Tree</a:t>
            </a:r>
            <a:endParaRPr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XGBoost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b="1"/>
              <a:t>Metrics used:</a:t>
            </a:r>
            <a:endParaRPr sz="1100"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AUC</a:t>
            </a:r>
            <a:endParaRPr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Accuracy</a:t>
            </a:r>
            <a:endParaRPr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Time to compute</a:t>
            </a:r>
            <a:endParaRPr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b="1"/>
              <a:t>Dependent Variable:</a:t>
            </a:r>
            <a:endParaRPr sz="11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Cover Type</a:t>
            </a:r>
            <a:endParaRPr sz="1100" b="1"/>
          </a:p>
        </p:txBody>
      </p:sp>
      <p:graphicFrame>
        <p:nvGraphicFramePr>
          <p:cNvPr id="191" name="Google Shape;191;p25"/>
          <p:cNvGraphicFramePr/>
          <p:nvPr/>
        </p:nvGraphicFramePr>
        <p:xfrm>
          <a:off x="4572000" y="622000"/>
          <a:ext cx="4214800" cy="4429650"/>
        </p:xfrm>
        <a:graphic>
          <a:graphicData uri="http://schemas.openxmlformats.org/drawingml/2006/table">
            <a:tbl>
              <a:tblPr>
                <a:noFill/>
                <a:tableStyleId>{E7B6D317-C1A1-4FFD-9C14-A3D8FC591A90}</a:tableStyleId>
              </a:tblPr>
              <a:tblGrid>
                <a:gridCol w="1255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8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1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0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Variable Name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Measurement Unit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Elevation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Meters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Elevation in Meters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Aspect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Azimuthal Angle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Aspect in Degrees Azimuth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Slope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Degrees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Slope in Degrees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Horizontal Distance to Hydrology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Meters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Horizontal distance to nearest surface water features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1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Vertical Distance to Hydrology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Meters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Vertical distance to nearest surface water features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1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Horizontal Distance to Roadways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Meters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Horizontal distance to nearest roadway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Hillshade 9 AM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0-255 Index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Hillshade index at 9 AM, during summer solstice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1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Hillshade Noon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0-255 Index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Hillshade index at noon, during summer solstice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1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Hillshade 3 PM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0-255 Index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Hillshade index at 3 PM, during summer solstice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1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Horizontal Distance to Fire Points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Meters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Horizontal distance to nearest wildfire ignition points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2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Wilderness Area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 (absent), 1 (present)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Wilderness area designation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12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Soil Type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 (absent), 1 (present)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Soil type designation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1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Euclidean Distance to Hydrology</a:t>
                      </a:r>
                      <a:endParaRPr sz="6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Meters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Euclidean distance to nearest surface water features</a:t>
                      </a:r>
                      <a:endParaRPr sz="6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1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Cover Type</a:t>
                      </a:r>
                      <a:endParaRPr sz="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 to 7</a:t>
                      </a:r>
                      <a:endParaRPr sz="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Forest cover type designation</a:t>
                      </a:r>
                      <a:endParaRPr sz="6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5" name="Google Shape;184;p24">
            <a:extLst>
              <a:ext uri="{FF2B5EF4-FFF2-40B4-BE49-F238E27FC236}">
                <a16:creationId xmlns:a16="http://schemas.microsoft.com/office/drawing/2014/main" id="{8DD9CD18-0907-244C-9EFD-046836FFBC3D}"/>
              </a:ext>
            </a:extLst>
          </p:cNvPr>
          <p:cNvSpPr txBox="1"/>
          <p:nvPr/>
        </p:nvSpPr>
        <p:spPr>
          <a:xfrm>
            <a:off x="2926889" y="48204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21 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Results</a:t>
            </a:r>
            <a:endParaRPr/>
          </a:p>
        </p:txBody>
      </p:sp>
      <p:graphicFrame>
        <p:nvGraphicFramePr>
          <p:cNvPr id="197" name="Google Shape;197;p26"/>
          <p:cNvGraphicFramePr/>
          <p:nvPr/>
        </p:nvGraphicFramePr>
        <p:xfrm>
          <a:off x="4875450" y="1662388"/>
          <a:ext cx="3797800" cy="2954175"/>
        </p:xfrm>
        <a:graphic>
          <a:graphicData uri="http://schemas.openxmlformats.org/drawingml/2006/table">
            <a:tbl>
              <a:tblPr>
                <a:noFill/>
                <a:tableStyleId>{E7B6D317-C1A1-4FFD-9C14-A3D8FC591A90}</a:tableStyleId>
              </a:tblPr>
              <a:tblGrid>
                <a:gridCol w="692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9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4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Model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AUC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Accuracy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Time (sec)</a:t>
                      </a:r>
                      <a:endParaRPr sz="8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LDA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0.93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0.635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23.16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KNN (k=5)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0.97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0.821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360.53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9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Multinomial Log. Regression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0.94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0.679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505.57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Decision Tree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0.87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0.553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35.53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XGBoost</a:t>
                      </a:r>
                      <a:endParaRPr sz="7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/>
                        <a:t>0.98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0.868</a:t>
                      </a:r>
                      <a:endParaRPr sz="7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3.07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8" name="Google Shape;198;p26"/>
          <p:cNvSpPr txBox="1"/>
          <p:nvPr/>
        </p:nvSpPr>
        <p:spPr>
          <a:xfrm>
            <a:off x="847050" y="1969625"/>
            <a:ext cx="33780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XGBoost outperformed all other models in terms of accuracy and time to compute</a:t>
            </a:r>
            <a:endParaRPr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Other models clearly exhibit the trade-off between accuracy and computation time</a:t>
            </a:r>
            <a:endParaRPr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" name="Google Shape;184;p24">
            <a:extLst>
              <a:ext uri="{FF2B5EF4-FFF2-40B4-BE49-F238E27FC236}">
                <a16:creationId xmlns:a16="http://schemas.microsoft.com/office/drawing/2014/main" id="{8C1662A5-5238-7A41-928B-6F1174EB7F06}"/>
              </a:ext>
            </a:extLst>
          </p:cNvPr>
          <p:cNvSpPr txBox="1"/>
          <p:nvPr/>
        </p:nvSpPr>
        <p:spPr>
          <a:xfrm>
            <a:off x="7490725" y="48204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22 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Importances</a:t>
            </a:r>
            <a:endParaRPr/>
          </a:p>
        </p:txBody>
      </p:sp>
      <p:graphicFrame>
        <p:nvGraphicFramePr>
          <p:cNvPr id="204" name="Google Shape;204;p27"/>
          <p:cNvGraphicFramePr/>
          <p:nvPr/>
        </p:nvGraphicFramePr>
        <p:xfrm>
          <a:off x="4443100" y="1318650"/>
          <a:ext cx="4240325" cy="3444240"/>
        </p:xfrm>
        <a:graphic>
          <a:graphicData uri="http://schemas.openxmlformats.org/drawingml/2006/table">
            <a:tbl>
              <a:tblPr>
                <a:noFill/>
                <a:tableStyleId>{E7B6D317-C1A1-4FFD-9C14-A3D8FC591A90}</a:tableStyleId>
              </a:tblPr>
              <a:tblGrid>
                <a:gridCol w="1571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0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49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Feature</a:t>
                      </a:r>
                      <a:endParaRPr sz="8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Gain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Cover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Frequency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Elevation</a:t>
                      </a:r>
                      <a:endParaRPr sz="8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0.35257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0.42363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0.14353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Soil Type</a:t>
                      </a:r>
                      <a:endParaRPr sz="8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0.28779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0.13321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0.08592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Horizontal Distance To Roadways</a:t>
                      </a:r>
                      <a:endParaRPr sz="8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0.08601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0.09694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0.17689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Horizontal Distance To Fire Points</a:t>
                      </a:r>
                      <a:endParaRPr sz="8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0.07676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0.09432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0.1688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Hillshade 9am</a:t>
                      </a:r>
                      <a:endParaRPr sz="8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0.04415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0.03634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0.05896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Euclid Dist Hydro</a:t>
                      </a:r>
                      <a:endParaRPr sz="8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0.03438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0.03553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0.04818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Wilderness Area</a:t>
                      </a:r>
                      <a:endParaRPr sz="8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0.02854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0.05631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0.031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Aspect</a:t>
                      </a:r>
                      <a:endParaRPr sz="8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0.02102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0.02295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0.05964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Horizontal Distance To Hydrology</a:t>
                      </a:r>
                      <a:endParaRPr sz="8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0.01828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0.01179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0.05054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Hillshade Noon</a:t>
                      </a:r>
                      <a:endParaRPr sz="800"/>
                    </a:p>
                  </a:txBody>
                  <a:tcPr marL="12700" marR="12700" marT="12700" marB="63500" anchor="ctr">
                    <a:lnL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0.01706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0.02847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0.04885</a:t>
                      </a:r>
                      <a:endParaRPr sz="800"/>
                    </a:p>
                  </a:txBody>
                  <a:tcPr marL="12700" marR="12700" marT="12700" marB="63500" anchor="ctr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05" name="Google Shape;205;p2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en" sz="1400" b="1"/>
              <a:t>Elevation and Soil Type are the most important variables</a:t>
            </a:r>
            <a:endParaRPr sz="1400" b="1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</a:pPr>
            <a:r>
              <a:rPr lang="en" sz="1400" b="1"/>
              <a:t>Have the greatest gain</a:t>
            </a:r>
            <a:endParaRPr b="1"/>
          </a:p>
        </p:txBody>
      </p:sp>
      <p:sp>
        <p:nvSpPr>
          <p:cNvPr id="5" name="Google Shape;184;p24">
            <a:extLst>
              <a:ext uri="{FF2B5EF4-FFF2-40B4-BE49-F238E27FC236}">
                <a16:creationId xmlns:a16="http://schemas.microsoft.com/office/drawing/2014/main" id="{C9E7FC53-B653-0F43-9B60-88F449D5291B}"/>
              </a:ext>
            </a:extLst>
          </p:cNvPr>
          <p:cNvSpPr txBox="1"/>
          <p:nvPr/>
        </p:nvSpPr>
        <p:spPr>
          <a:xfrm>
            <a:off x="7490725" y="48204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24 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Comments XGBoost Limitations</a:t>
            </a:r>
            <a:endParaRPr/>
          </a:p>
        </p:txBody>
      </p:sp>
      <p:sp>
        <p:nvSpPr>
          <p:cNvPr id="211" name="Google Shape;211;p2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842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Tree-based methods usually do not perform well for extrapolation [1]</a:t>
            </a:r>
            <a:endParaRPr sz="1400" b="1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b="1"/>
              <a:t>Usually a problem for regression, not classification</a:t>
            </a:r>
            <a:endParaRPr sz="1400" b="1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b="1"/>
              <a:t>Number of features exceeds the number of observations [2]</a:t>
            </a:r>
            <a:endParaRPr/>
          </a:p>
        </p:txBody>
      </p:sp>
      <p:sp>
        <p:nvSpPr>
          <p:cNvPr id="212" name="Google Shape;212;p28"/>
          <p:cNvSpPr txBox="1"/>
          <p:nvPr/>
        </p:nvSpPr>
        <p:spPr>
          <a:xfrm>
            <a:off x="489850" y="4423011"/>
            <a:ext cx="7480500" cy="5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794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800"/>
              <a:buAutoNum type="arabicPeriod"/>
            </a:pPr>
            <a:r>
              <a:rPr lang="en" sz="800" dirty="0"/>
              <a:t>Hooker, G. (2004). Diagnosing extrapolation. </a:t>
            </a:r>
            <a:r>
              <a:rPr lang="en" sz="800" i="1" dirty="0"/>
              <a:t>Proceedings of the 2004 ACM SIGKDD International Conference on Knowledge Discovery and Data Mining - KDD '04</a:t>
            </a:r>
            <a:r>
              <a:rPr lang="en" sz="800" dirty="0"/>
              <a:t>. https://</a:t>
            </a:r>
            <a:r>
              <a:rPr lang="en" sz="800" dirty="0" err="1"/>
              <a:t>doi.org</a:t>
            </a:r>
            <a:r>
              <a:rPr lang="en" sz="800" dirty="0"/>
              <a:t>/10.1145/1014052.1014121 </a:t>
            </a:r>
            <a:endParaRPr sz="800" dirty="0"/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AutoNum type="arabicPeriod"/>
            </a:pPr>
            <a:r>
              <a:rPr lang="en" sz="800" dirty="0"/>
              <a:t>Gonzalez, R. (2018). More Features Than Observations [web log]. Retrieved from https://</a:t>
            </a:r>
            <a:r>
              <a:rPr lang="en" sz="800" dirty="0" err="1"/>
              <a:t>rodrigo-gonzalez.com</a:t>
            </a:r>
            <a:r>
              <a:rPr lang="en" sz="800" dirty="0"/>
              <a:t>/blog/</a:t>
            </a:r>
            <a:r>
              <a:rPr lang="en" sz="800" dirty="0" err="1"/>
              <a:t>featureselection</a:t>
            </a:r>
            <a:r>
              <a:rPr lang="en" sz="800" dirty="0"/>
              <a:t>. </a:t>
            </a:r>
            <a:endParaRPr sz="8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and Final Thoughts</a:t>
            </a:r>
            <a:endParaRPr/>
          </a:p>
        </p:txBody>
      </p:sp>
      <p:sp>
        <p:nvSpPr>
          <p:cNvPr id="218" name="Google Shape;218;p29"/>
          <p:cNvSpPr txBox="1">
            <a:spLocks noGrp="1"/>
          </p:cNvSpPr>
          <p:nvPr>
            <p:ph type="body" idx="1"/>
          </p:nvPr>
        </p:nvSpPr>
        <p:spPr>
          <a:xfrm>
            <a:off x="727650" y="2079000"/>
            <a:ext cx="7688700" cy="29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XGBoost is a fairly recent algorithm (2014) and has gained a lot of popularity</a:t>
            </a:r>
            <a:endParaRPr b="1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XGBoost has been shown to predict the forest cover type data very well</a:t>
            </a:r>
            <a:endParaRPr b="1"/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It also outperformed other models in terms of accuracy and computation time</a:t>
            </a:r>
            <a:endParaRPr b="1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Can be applied to any data set type, not just tabular data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0"/>
          <p:cNvSpPr txBox="1">
            <a:spLocks noGrp="1"/>
          </p:cNvSpPr>
          <p:nvPr>
            <p:ph type="title"/>
          </p:nvPr>
        </p:nvSpPr>
        <p:spPr>
          <a:xfrm>
            <a:off x="2921250" y="0"/>
            <a:ext cx="3408600" cy="6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500" y="640100"/>
            <a:ext cx="8006098" cy="450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Outline</a:t>
            </a:r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842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29876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b="1"/>
              <a:t>Review of Background Information</a:t>
            </a:r>
            <a:endParaRPr b="1"/>
          </a:p>
          <a:p>
            <a:pPr marL="914400" lvl="1" indent="-28797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AutoNum type="alphaLcPeriod"/>
            </a:pPr>
            <a:r>
              <a:rPr lang="en" b="1"/>
              <a:t>Decision Trees</a:t>
            </a:r>
            <a:endParaRPr b="1"/>
          </a:p>
          <a:p>
            <a:pPr marL="914400" lvl="1" indent="-28797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AutoNum type="alphaLcPeriod"/>
            </a:pPr>
            <a:r>
              <a:rPr lang="en" b="1"/>
              <a:t>Boosting</a:t>
            </a:r>
            <a:endParaRPr b="1"/>
          </a:p>
          <a:p>
            <a:pPr marL="457200" lvl="0" indent="-298767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AutoNum type="arabicPeriod"/>
            </a:pPr>
            <a:r>
              <a:rPr lang="en" b="1"/>
              <a:t>Introduction of XGBoost</a:t>
            </a:r>
            <a:endParaRPr b="1"/>
          </a:p>
          <a:p>
            <a:pPr marL="914400" lvl="1" indent="-28797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AutoNum type="alphaLcPeriod"/>
            </a:pPr>
            <a:r>
              <a:rPr lang="en" b="1"/>
              <a:t>Advantages Over Other Boosting Algorithms</a:t>
            </a:r>
            <a:endParaRPr b="1"/>
          </a:p>
          <a:p>
            <a:pPr marL="914400" lvl="1" indent="-287972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AutoNum type="alphaLcPeriod"/>
            </a:pPr>
            <a:r>
              <a:rPr lang="en" b="1"/>
              <a:t>The Algorithm</a:t>
            </a:r>
            <a:endParaRPr b="1"/>
          </a:p>
          <a:p>
            <a:pPr marL="457200" lvl="0" indent="-298767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AutoNum type="arabicPeriod"/>
            </a:pPr>
            <a:r>
              <a:rPr lang="en" b="1"/>
              <a:t>Application: Forest Cover Type Dataset</a:t>
            </a:r>
            <a:endParaRPr b="1"/>
          </a:p>
          <a:p>
            <a:pPr marL="457200" lvl="0" indent="0" algn="l" rtl="0">
              <a:spcBef>
                <a:spcPts val="10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150" y="1355125"/>
            <a:ext cx="4195589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</a:t>
            </a: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005900" cy="27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A tree-like model where each internal node represents a decision on each feature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Branches represent the outcome of these decisions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Allows for both categorical and numeric features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Easy to interpret, but prone to overfitting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Improvements: Bagging, Boosting, and Random Forest</a:t>
            </a:r>
            <a:endParaRPr b="1"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150" y="2343325"/>
            <a:ext cx="4448125" cy="173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-154011" y="4618250"/>
            <a:ext cx="79398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556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 dirty="0"/>
              <a:t>Image: </a:t>
            </a:r>
            <a:r>
              <a:rPr lang="en" sz="1100" dirty="0" err="1"/>
              <a:t>Karlicek</a:t>
            </a:r>
            <a:r>
              <a:rPr lang="en" sz="1100" dirty="0"/>
              <a:t>, O. (2021). </a:t>
            </a:r>
            <a:r>
              <a:rPr lang="en" sz="1100" i="1" dirty="0"/>
              <a:t>Application of Machine Learning in Portfolio Construction</a:t>
            </a:r>
            <a:r>
              <a:rPr lang="en" sz="1100" dirty="0"/>
              <a:t> (thesis). Charles University. 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7551975" y="48107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pgs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4-6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Boosting</a:t>
            </a:r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1267875" y="1901975"/>
            <a:ext cx="7038900" cy="25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Boosting is a general concept that can be applied to any statistical learning model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Boosting uses an ensemble of weak-learning decision trees to sequentially  improve upon a base model</a:t>
            </a:r>
            <a:endParaRPr b="1"/>
          </a:p>
          <a:p>
            <a:pPr marL="914400" lvl="1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Weak learners are fit the residuals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Boosting can have high accuracy, but is usually very slow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There are several algorithms to implement boosting:</a:t>
            </a:r>
            <a:endParaRPr b="1"/>
          </a:p>
          <a:p>
            <a:pPr marL="914400" lvl="1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AdaBoost</a:t>
            </a:r>
            <a:endParaRPr b="1"/>
          </a:p>
          <a:p>
            <a:pPr marL="914400" lvl="1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Gradient Boosting</a:t>
            </a:r>
            <a:endParaRPr b="1"/>
          </a:p>
          <a:p>
            <a:pPr marL="914400" lvl="1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XGBoost</a:t>
            </a:r>
            <a:endParaRPr b="1"/>
          </a:p>
        </p:txBody>
      </p:sp>
      <p:sp>
        <p:nvSpPr>
          <p:cNvPr id="111" name="Google Shape;111;p16"/>
          <p:cNvSpPr txBox="1"/>
          <p:nvPr/>
        </p:nvSpPr>
        <p:spPr>
          <a:xfrm>
            <a:off x="7551975" y="48107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pgs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7-8 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title"/>
          </p:nvPr>
        </p:nvSpPr>
        <p:spPr>
          <a:xfrm>
            <a:off x="46945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Boosted Regression Trees Algorithm</a:t>
            </a:r>
            <a:endParaRPr/>
          </a:p>
        </p:txBody>
      </p:sp>
      <p:sp>
        <p:nvSpPr>
          <p:cNvPr id="117" name="Google Shape;117;p17"/>
          <p:cNvSpPr txBox="1"/>
          <p:nvPr/>
        </p:nvSpPr>
        <p:spPr>
          <a:xfrm>
            <a:off x="214325" y="4741400"/>
            <a:ext cx="7786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04040"/>
                </a:solidFill>
              </a:rPr>
              <a:t>Gareth James, Daniela Witten, Trevor Hastie, Robert Tibshirani. (2013). </a:t>
            </a:r>
            <a:r>
              <a:rPr lang="en" sz="900" i="1">
                <a:solidFill>
                  <a:srgbClr val="404040"/>
                </a:solidFill>
              </a:rPr>
              <a:t>An introduction to statistical learning</a:t>
            </a:r>
            <a:r>
              <a:rPr lang="en" sz="900">
                <a:solidFill>
                  <a:srgbClr val="404040"/>
                </a:solidFill>
              </a:rPr>
              <a:t> : with applications in R. New York :Springer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1" y="1318650"/>
            <a:ext cx="4112749" cy="32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469450" y="2781650"/>
            <a:ext cx="4102500" cy="17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5" b="1"/>
              <a:t>Three Parameters:</a:t>
            </a:r>
            <a:endParaRPr sz="1205" b="1"/>
          </a:p>
          <a:p>
            <a:pPr marL="457200" lvl="0" indent="-305117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5"/>
              <a:buAutoNum type="arabicPeriod"/>
            </a:pPr>
            <a:r>
              <a:rPr lang="en" sz="1205" b="1"/>
              <a:t>B - Number of additive trees</a:t>
            </a:r>
            <a:endParaRPr sz="1205" b="1"/>
          </a:p>
          <a:p>
            <a:pPr marL="457200" lvl="0" indent="-30511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5"/>
              <a:buAutoNum type="arabicPeriod"/>
            </a:pPr>
            <a:r>
              <a:rPr lang="en" b="1"/>
              <a:t>λ</a:t>
            </a:r>
            <a:r>
              <a:rPr lang="en" sz="1205" b="1"/>
              <a:t> - Shrinking parameter</a:t>
            </a:r>
            <a:endParaRPr sz="1205" b="1"/>
          </a:p>
          <a:p>
            <a:pPr marL="914400" lvl="1" indent="-29432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35"/>
              <a:buAutoNum type="alphaLcPeriod"/>
            </a:pPr>
            <a:r>
              <a:rPr lang="en" sz="1035" b="1"/>
              <a:t>Usually a small, positive number</a:t>
            </a:r>
            <a:endParaRPr sz="1035" b="1"/>
          </a:p>
          <a:p>
            <a:pPr marL="914400" lvl="1" indent="-29432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35"/>
              <a:buAutoNum type="alphaLcPeriod"/>
            </a:pPr>
            <a:r>
              <a:rPr lang="en" sz="1035" b="1"/>
              <a:t>Learning rate</a:t>
            </a:r>
            <a:endParaRPr sz="1035" b="1"/>
          </a:p>
          <a:p>
            <a:pPr marL="457200" lvl="0" indent="-30511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5"/>
              <a:buAutoNum type="arabicPeriod"/>
            </a:pPr>
            <a:r>
              <a:rPr lang="en" sz="1205" b="1"/>
              <a:t>d - Number of splits in each shallow tree</a:t>
            </a:r>
            <a:endParaRPr sz="1205" b="1"/>
          </a:p>
          <a:p>
            <a:pPr marL="914400" lvl="1" indent="-29432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35"/>
              <a:buAutoNum type="alphaLcPeriod"/>
            </a:pPr>
            <a:r>
              <a:rPr lang="en" sz="1035" b="1"/>
              <a:t>Controls the complexity </a:t>
            </a:r>
            <a:endParaRPr sz="1035" b="1"/>
          </a:p>
        </p:txBody>
      </p:sp>
      <p:sp>
        <p:nvSpPr>
          <p:cNvPr id="120" name="Google Shape;120;p17"/>
          <p:cNvSpPr txBox="1"/>
          <p:nvPr/>
        </p:nvSpPr>
        <p:spPr>
          <a:xfrm>
            <a:off x="7551975" y="48107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pgs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7-8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627375" y="1318650"/>
            <a:ext cx="37743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XGBoost?</a:t>
            </a:r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body" idx="1"/>
          </p:nvPr>
        </p:nvSpPr>
        <p:spPr>
          <a:xfrm>
            <a:off x="214325" y="2078875"/>
            <a:ext cx="42894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It stands for “Extreme Gradient Boosting”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Boosting algorithm designed for speed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Designed for efficiency, flexibility, and portability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An implementation of machine learning algorithms</a:t>
            </a:r>
            <a:endParaRPr b="1"/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Created by Tianqi Chen in 2014 at the University of Washington [1]</a:t>
            </a:r>
            <a:endParaRPr b="1"/>
          </a:p>
          <a:p>
            <a:pPr marL="914400" lvl="1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Part of Chen’s Ph.D research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Has dominated Kaggle competitions</a:t>
            </a:r>
            <a:endParaRPr b="1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Currently available in seven programming languages, including R [2]</a:t>
            </a:r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4643600" y="1318650"/>
            <a:ext cx="37743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XGBoost</a:t>
            </a:r>
            <a:endParaRPr/>
          </a:p>
        </p:txBody>
      </p:sp>
      <p:sp>
        <p:nvSpPr>
          <p:cNvPr id="129" name="Google Shape;129;p18"/>
          <p:cNvSpPr txBox="1"/>
          <p:nvPr/>
        </p:nvSpPr>
        <p:spPr>
          <a:xfrm>
            <a:off x="7551975" y="48107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pgs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9-13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561300" y="4265825"/>
            <a:ext cx="64701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Chen, T., &amp; Guestrin, C. (2016). XGBoost. </a:t>
            </a:r>
            <a:r>
              <a:rPr lang="en" sz="900" i="1"/>
              <a:t>Proceedings of the 22nd ACM SIGKDD International Conference on Knowledge Discovery and Data Mining</a:t>
            </a:r>
            <a:r>
              <a:rPr lang="en" sz="900"/>
              <a:t>. https://doi.org/10.1145/2939672.2939785 </a:t>
            </a:r>
            <a:endParaRPr sz="900" i="1"/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 i="1"/>
              <a:t>What is XGBoost?</a:t>
            </a:r>
            <a:r>
              <a:rPr lang="en" sz="900"/>
              <a:t> NVIDIA Data Science Glossary. (n.d.). Retrieved December 9, 2021, from https://www.nvidia.com/en-us/glossary/data-science/xgboost/. 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XGBoost Algorithm Highlights 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4571100" cy="29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04958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b="1"/>
              <a:t>Regularized loss function</a:t>
            </a:r>
            <a:endParaRPr b="1"/>
          </a:p>
          <a:p>
            <a:pPr marL="914400" lvl="1" indent="-29321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b="1"/>
              <a:t>Helps prevent overfitting</a:t>
            </a:r>
            <a:endParaRPr b="1"/>
          </a:p>
          <a:p>
            <a:pPr marL="457200" lvl="0" indent="-304958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b="1"/>
              <a:t>Incorporates multiple splitting algorithms</a:t>
            </a:r>
            <a:endParaRPr b="1"/>
          </a:p>
          <a:p>
            <a:pPr marL="914400" lvl="1" indent="-29321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b="1"/>
              <a:t>XGBoost can be applied to a variety of datasets</a:t>
            </a:r>
            <a:endParaRPr b="1"/>
          </a:p>
          <a:p>
            <a:pPr marL="457200" lvl="0" indent="-304958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b="1"/>
              <a:t>Utilizes second-order gradients to optimize the loss function quickly</a:t>
            </a:r>
            <a:endParaRPr b="1"/>
          </a:p>
          <a:p>
            <a:pPr marL="457200" lvl="0" indent="-304958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b="1"/>
              <a:t>Utilizes all computer system’s hardware optimally</a:t>
            </a:r>
            <a:endParaRPr b="1"/>
          </a:p>
          <a:p>
            <a:pPr marL="914400" lvl="1" indent="-29321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b="1"/>
              <a:t>Uses computer memory and hardware optimally for efficient computation and data retrieval</a:t>
            </a:r>
            <a:endParaRPr b="1"/>
          </a:p>
        </p:txBody>
      </p:sp>
      <p:sp>
        <p:nvSpPr>
          <p:cNvPr id="137" name="Google Shape;137;p19"/>
          <p:cNvSpPr txBox="1"/>
          <p:nvPr/>
        </p:nvSpPr>
        <p:spPr>
          <a:xfrm>
            <a:off x="7551975" y="48107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pgs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9-13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Regularized Loss Function for XGBoost </a:t>
            </a:r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729450" y="3606200"/>
            <a:ext cx="8026800" cy="12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457200" lvl="0" indent="-29257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b="1"/>
              <a:t>Utilizes L1 and L2 penalty/regularization, as seen with ridge and lasso for parameter estimation</a:t>
            </a:r>
            <a:endParaRPr b="1"/>
          </a:p>
          <a:p>
            <a:pPr marL="457200" lvl="0" indent="-29257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b="1"/>
              <a:t>It measures how predictive a model is with respect to the given training data</a:t>
            </a:r>
            <a:endParaRPr b="1"/>
          </a:p>
          <a:p>
            <a:pPr marL="457200" lvl="0" indent="-29257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b="1"/>
              <a:t>Regularization controls model complexity and prevents overfitting</a:t>
            </a:r>
            <a:endParaRPr b="1"/>
          </a:p>
          <a:p>
            <a:pPr marL="457200" lvl="0" indent="-29257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b="1"/>
              <a:t>Notice that when the regularization term is set to zero, the loss function becomes just the residual error (RSS)</a:t>
            </a:r>
            <a:endParaRPr b="1"/>
          </a:p>
        </p:txBody>
      </p:sp>
      <p:sp>
        <p:nvSpPr>
          <p:cNvPr id="144" name="Google Shape;144;p20"/>
          <p:cNvSpPr/>
          <p:nvPr/>
        </p:nvSpPr>
        <p:spPr>
          <a:xfrm rot="-5400000">
            <a:off x="2673825" y="2081850"/>
            <a:ext cx="1143000" cy="9798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0"/>
          <p:cNvSpPr/>
          <p:nvPr/>
        </p:nvSpPr>
        <p:spPr>
          <a:xfrm rot="-5400000">
            <a:off x="4112100" y="2081850"/>
            <a:ext cx="1143000" cy="9798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 rot="-5400000">
            <a:off x="5550375" y="2081850"/>
            <a:ext cx="1143000" cy="9798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" name="Google Shape;1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550" y="1762050"/>
            <a:ext cx="5306774" cy="120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 txBox="1"/>
          <p:nvPr/>
        </p:nvSpPr>
        <p:spPr>
          <a:xfrm>
            <a:off x="2632950" y="3124813"/>
            <a:ext cx="140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latin typeface="Lato"/>
                <a:ea typeface="Lato"/>
                <a:cs typeface="Lato"/>
                <a:sym typeface="Lato"/>
              </a:rPr>
              <a:t>Common residual error</a:t>
            </a:r>
            <a:endParaRPr sz="9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0"/>
          <p:cNvSpPr txBox="1"/>
          <p:nvPr/>
        </p:nvSpPr>
        <p:spPr>
          <a:xfrm>
            <a:off x="4357200" y="3124800"/>
            <a:ext cx="816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latin typeface="Lato"/>
                <a:ea typeface="Lato"/>
                <a:cs typeface="Lato"/>
                <a:sym typeface="Lato"/>
              </a:rPr>
              <a:t>L1 penalty</a:t>
            </a:r>
            <a:endParaRPr sz="9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0"/>
          <p:cNvSpPr txBox="1"/>
          <p:nvPr/>
        </p:nvSpPr>
        <p:spPr>
          <a:xfrm>
            <a:off x="5795475" y="3124813"/>
            <a:ext cx="8163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latin typeface="Lato"/>
                <a:ea typeface="Lato"/>
                <a:cs typeface="Lato"/>
                <a:sym typeface="Lato"/>
              </a:rPr>
              <a:t>L2 penalty</a:t>
            </a:r>
            <a:endParaRPr sz="9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7551975" y="48107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pgs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9-13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Application: Forest Cover Type Dataset</a:t>
            </a:r>
            <a:endParaRPr/>
          </a:p>
        </p:txBody>
      </p:sp>
      <p:sp>
        <p:nvSpPr>
          <p:cNvPr id="157" name="Google Shape;157;p2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842400" cy="27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Can you predict what type of trees will grow on a parcel of land without using sensor data?</a:t>
            </a:r>
            <a:endParaRPr b="1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Data collected from 30 square meter parcels of land in different areas of Colorado, USA</a:t>
            </a:r>
            <a:endParaRPr b="1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7 different types of trees:</a:t>
            </a:r>
            <a:endParaRPr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Spruce &amp; Douglas Firs </a:t>
            </a:r>
            <a:endParaRPr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Lodgepole &amp; Ponderosas Pines </a:t>
            </a:r>
            <a:endParaRPr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Cottonwood/Willow </a:t>
            </a:r>
            <a:endParaRPr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Aspen </a:t>
            </a:r>
            <a:endParaRPr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Krummholz </a:t>
            </a:r>
            <a:endParaRPr b="1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13 variables after re-coding</a:t>
            </a:r>
            <a:endParaRPr/>
          </a:p>
        </p:txBody>
      </p:sp>
      <p:sp>
        <p:nvSpPr>
          <p:cNvPr id="158" name="Google Shape;158;p21"/>
          <p:cNvSpPr txBox="1"/>
          <p:nvPr/>
        </p:nvSpPr>
        <p:spPr>
          <a:xfrm>
            <a:off x="7551975" y="4810700"/>
            <a:ext cx="2398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Refer to </a:t>
            </a:r>
            <a:r>
              <a:rPr lang="en" sz="900" b="1" dirty="0" err="1">
                <a:latin typeface="Lato"/>
                <a:ea typeface="Lato"/>
                <a:cs typeface="Lato"/>
                <a:sym typeface="Lato"/>
              </a:rPr>
              <a:t>pg</a:t>
            </a:r>
            <a:r>
              <a:rPr lang="en" sz="900" b="1" dirty="0">
                <a:latin typeface="Lato"/>
                <a:ea typeface="Lato"/>
                <a:cs typeface="Lato"/>
                <a:sym typeface="Lato"/>
              </a:rPr>
              <a:t> 13 of handout</a:t>
            </a:r>
            <a:endParaRPr sz="900" b="1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729450" y="4658300"/>
            <a:ext cx="7688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556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 dirty="0">
                <a:latin typeface="Lato"/>
                <a:ea typeface="Lato"/>
                <a:cs typeface="Lato"/>
                <a:sym typeface="Lato"/>
              </a:rPr>
              <a:t>Data:  </a:t>
            </a:r>
            <a:r>
              <a:rPr lang="en" sz="900" dirty="0" err="1">
                <a:latin typeface="Lato"/>
                <a:ea typeface="Lato"/>
                <a:cs typeface="Lato"/>
                <a:sym typeface="Lato"/>
              </a:rPr>
              <a:t>Blackard</a:t>
            </a:r>
            <a:r>
              <a:rPr lang="en" sz="900" dirty="0">
                <a:latin typeface="Lato"/>
                <a:ea typeface="Lato"/>
                <a:cs typeface="Lato"/>
                <a:sym typeface="Lato"/>
              </a:rPr>
              <a:t>, J. A., Dean, D. J., &amp; Anderson, C. W. (1998). https://</a:t>
            </a:r>
            <a:r>
              <a:rPr lang="en" sz="900" dirty="0" err="1">
                <a:latin typeface="Lato"/>
                <a:ea typeface="Lato"/>
                <a:cs typeface="Lato"/>
                <a:sym typeface="Lato"/>
              </a:rPr>
              <a:t>archive.ics.uci.edu</a:t>
            </a:r>
            <a:r>
              <a:rPr lang="en" sz="900" dirty="0">
                <a:latin typeface="Lato"/>
                <a:ea typeface="Lato"/>
                <a:cs typeface="Lato"/>
                <a:sym typeface="Lato"/>
              </a:rPr>
              <a:t>/ml/datasets/</a:t>
            </a:r>
            <a:r>
              <a:rPr lang="en" sz="900" dirty="0" err="1">
                <a:latin typeface="Lato"/>
                <a:ea typeface="Lato"/>
                <a:cs typeface="Lato"/>
                <a:sym typeface="Lato"/>
              </a:rPr>
              <a:t>covertype</a:t>
            </a:r>
            <a:r>
              <a:rPr lang="en" sz="900" dirty="0">
                <a:latin typeface="Lato"/>
                <a:ea typeface="Lato"/>
                <a:cs typeface="Lato"/>
                <a:sym typeface="Lato"/>
              </a:rPr>
              <a:t>. 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0" name="Google Shape;1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0450" y="2078875"/>
            <a:ext cx="4127076" cy="257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1302</Words>
  <Application>Microsoft Macintosh PowerPoint</Application>
  <PresentationFormat>On-screen Show (16:9)</PresentationFormat>
  <Paragraphs>286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Lato</vt:lpstr>
      <vt:lpstr>Calibri</vt:lpstr>
      <vt:lpstr>Arial</vt:lpstr>
      <vt:lpstr>Raleway</vt:lpstr>
      <vt:lpstr>Streamline</vt:lpstr>
      <vt:lpstr>The XGBoost Algorithm and  Forest Cover Type Dataset</vt:lpstr>
      <vt:lpstr>Presentation Outline</vt:lpstr>
      <vt:lpstr>Decision Trees</vt:lpstr>
      <vt:lpstr>Boosting</vt:lpstr>
      <vt:lpstr>Boosted Regression Trees Algorithm</vt:lpstr>
      <vt:lpstr>What is XGBoost?</vt:lpstr>
      <vt:lpstr>XGBoost Algorithm Highlights </vt:lpstr>
      <vt:lpstr>Regularized Loss Function for XGBoost </vt:lpstr>
      <vt:lpstr>Application: Forest Cover Type Dataset</vt:lpstr>
      <vt:lpstr>Forest Cover Type: Exploratory Analysis</vt:lpstr>
      <vt:lpstr>Forest Cover Type: Exploratory Analysis </vt:lpstr>
      <vt:lpstr>Feature Engineering and the Train/Test Split</vt:lpstr>
      <vt:lpstr>Model Setup</vt:lpstr>
      <vt:lpstr>Model Results</vt:lpstr>
      <vt:lpstr>Variable Importances</vt:lpstr>
      <vt:lpstr>Comments XGBoost Limitations</vt:lpstr>
      <vt:lpstr>Conclusion and Final Thoughts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XGBoost Algorithm and  Forest Cover Type Dataset</dc:title>
  <cp:lastModifiedBy>Matthew  Brigham</cp:lastModifiedBy>
  <cp:revision>1</cp:revision>
  <dcterms:modified xsi:type="dcterms:W3CDTF">2021-12-09T03:34:21Z</dcterms:modified>
</cp:coreProperties>
</file>